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0"/>
  </p:notesMasterIdLst>
  <p:handoutMasterIdLst>
    <p:handoutMasterId r:id="rId11"/>
  </p:handoutMasterIdLst>
  <p:sldIdLst>
    <p:sldId id="602" r:id="rId2"/>
    <p:sldId id="595" r:id="rId3"/>
    <p:sldId id="596" r:id="rId4"/>
    <p:sldId id="597" r:id="rId5"/>
    <p:sldId id="598" r:id="rId6"/>
    <p:sldId id="599" r:id="rId7"/>
    <p:sldId id="600" r:id="rId8"/>
    <p:sldId id="601" r:id="rId9"/>
  </p:sldIdLst>
  <p:sldSz cx="9144000" cy="6858000" type="screen4x3"/>
  <p:notesSz cx="6797675" cy="9926638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8A"/>
    <a:srgbClr val="17375E"/>
    <a:srgbClr val="0000A1"/>
    <a:srgbClr val="92D050"/>
    <a:srgbClr val="F0F0FA"/>
    <a:srgbClr val="F0FA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444" autoAdjust="0"/>
  </p:normalViewPr>
  <p:slideViewPr>
    <p:cSldViewPr>
      <p:cViewPr varScale="1">
        <p:scale>
          <a:sx n="100" d="100"/>
          <a:sy n="100" d="100"/>
        </p:scale>
        <p:origin x="88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2E822253-B6CF-4D31-A12E-72D1046A46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3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het opmaakprofiel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1CB7FA2F-9E25-43B2-9977-A2977046B8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95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70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7E552B-4B37-4153-B089-8723AE2FB58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7" name="Rechte verbindingslijn 6"/>
          <p:cNvCxnSpPr/>
          <p:nvPr userDrawn="1"/>
        </p:nvCxnSpPr>
        <p:spPr>
          <a:xfrm>
            <a:off x="2411760" y="3789040"/>
            <a:ext cx="4320480" cy="0"/>
          </a:xfrm>
          <a:prstGeom prst="line">
            <a:avLst/>
          </a:prstGeom>
          <a:ln w="15875">
            <a:solidFill>
              <a:srgbClr val="2D2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178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D0C225-3B97-4105-9D16-7104F999D27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0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C18EC5-4E16-46F6-836F-69032CA10C9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841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AF6833-170C-4A15-AC0A-956D3658328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735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2617E2-A712-4890-848E-3EE43440EA4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51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591661-9729-4C69-B7C7-0F1E2DF9C8A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3F5B33-7CB7-4949-9C81-0D8A6DB546B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02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F8A1B3-8EB3-48EF-B8D7-1FF6C0468AD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50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86B0A2F-CE23-4ECE-908C-EAC26C0B2A5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2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6A3C024-E932-46E8-951F-2023CBD8A82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13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4AD89F-8888-4A7E-8D0F-4A7B109DFAB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3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82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13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Plaats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13.1 Distributiemix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259632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Beslissingen </a:t>
            </a:r>
            <a:r>
              <a:rPr lang="nl-NL" dirty="0"/>
              <a:t>over</a:t>
            </a:r>
          </a:p>
          <a:p>
            <a:r>
              <a:rPr lang="nl-NL" dirty="0"/>
              <a:t>distributiekanaal</a:t>
            </a:r>
          </a:p>
          <a:p>
            <a:r>
              <a:rPr lang="nl-NL" dirty="0"/>
              <a:t>distributie-intensiteit</a:t>
            </a:r>
          </a:p>
          <a:p>
            <a:r>
              <a:rPr lang="nl-NL" dirty="0"/>
              <a:t>winkelselectie, winkelformule</a:t>
            </a:r>
          </a:p>
          <a:p>
            <a:r>
              <a:rPr lang="nl-NL" dirty="0"/>
              <a:t>trek- of duwdistributie</a:t>
            </a:r>
          </a:p>
        </p:txBody>
      </p:sp>
    </p:spTree>
    <p:extLst>
      <p:ext uri="{BB962C8B-B14F-4D97-AF65-F5344CB8AC3E}">
        <p14:creationId xmlns:p14="http://schemas.microsoft.com/office/powerpoint/2010/main" val="24044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13.2  Distributiekanaal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Keuze voor lange termijn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directe distributie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Indirect: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kort kanaal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269875" lvl="0" indent="-26987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400" kern="0" dirty="0" smtClean="0">
                <a:solidFill>
                  <a:srgbClr val="000000"/>
                </a:solidFill>
                <a:latin typeface="Calibri" pitchFamily="34" charset="0"/>
              </a:rPr>
              <a:t>klassieke 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keten (lang kanaal)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60" y="2413984"/>
            <a:ext cx="2805912" cy="5040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285" y="3774526"/>
            <a:ext cx="4086473" cy="4982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570" y="5129307"/>
            <a:ext cx="6145066" cy="54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13.2 Distributie-intensiteit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Gemaksgoederen</a:t>
            </a:r>
            <a:r>
              <a:rPr lang="nl-NL" dirty="0"/>
              <a:t>: </a:t>
            </a:r>
            <a:r>
              <a:rPr lang="nl-NL" b="1" dirty="0" smtClean="0"/>
              <a:t>intensief 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        zoveel </a:t>
            </a:r>
            <a:r>
              <a:rPr lang="nl-NL" dirty="0"/>
              <a:t>mogelijk verkooppunten</a:t>
            </a:r>
          </a:p>
          <a:p>
            <a:pPr marL="0" indent="0">
              <a:buNone/>
            </a:pPr>
            <a:r>
              <a:rPr lang="nl-NL" dirty="0" smtClean="0"/>
              <a:t>Shopping </a:t>
            </a:r>
            <a:r>
              <a:rPr lang="nl-NL" dirty="0" err="1"/>
              <a:t>goods</a:t>
            </a:r>
            <a:r>
              <a:rPr lang="nl-NL" dirty="0"/>
              <a:t>: </a:t>
            </a:r>
            <a:r>
              <a:rPr lang="nl-NL" b="1" dirty="0" smtClean="0"/>
              <a:t>selectief   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        verkooppunten </a:t>
            </a:r>
            <a:r>
              <a:rPr lang="nl-NL" dirty="0"/>
              <a:t>die passen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bij </a:t>
            </a:r>
            <a:r>
              <a:rPr lang="nl-NL" dirty="0"/>
              <a:t>het product</a:t>
            </a:r>
          </a:p>
          <a:p>
            <a:pPr marL="0" indent="0">
              <a:buNone/>
            </a:pPr>
            <a:r>
              <a:rPr lang="nl-NL" dirty="0" err="1" smtClean="0"/>
              <a:t>Specialty</a:t>
            </a:r>
            <a:r>
              <a:rPr lang="nl-NL" dirty="0" smtClean="0"/>
              <a:t> </a:t>
            </a:r>
            <a:r>
              <a:rPr lang="nl-NL" dirty="0" err="1"/>
              <a:t>goods</a:t>
            </a:r>
            <a:r>
              <a:rPr lang="nl-NL" dirty="0"/>
              <a:t>: </a:t>
            </a:r>
            <a:r>
              <a:rPr lang="nl-NL" b="1" dirty="0"/>
              <a:t>exclusief</a:t>
            </a:r>
            <a:r>
              <a:rPr lang="nl-NL" dirty="0"/>
              <a:t> (maar niet toegestaan)</a:t>
            </a:r>
          </a:p>
          <a:p>
            <a:pPr marL="0" indent="0">
              <a:buNone/>
            </a:pPr>
            <a:r>
              <a:rPr lang="nl-NL" dirty="0"/>
              <a:t>	dus zoveel mogelijk </a:t>
            </a:r>
            <a:r>
              <a:rPr lang="nl-NL" dirty="0" smtClean="0"/>
              <a:t>exclusief        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377" y="515751"/>
            <a:ext cx="1800200" cy="119795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207" y="2464114"/>
            <a:ext cx="1823254" cy="119795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734" y="4581128"/>
            <a:ext cx="1800200" cy="124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1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13.3 Winkelformules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= marketingmix van de </a:t>
            </a:r>
            <a:r>
              <a:rPr lang="nl-NL" dirty="0" smtClean="0"/>
              <a:t>detaillist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prijsdistributie  ↔  servicedistributie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prijsdistributie:</a:t>
            </a:r>
          </a:p>
          <a:p>
            <a:pPr marL="0" indent="0">
              <a:buNone/>
            </a:pPr>
            <a:r>
              <a:rPr lang="nl-NL" dirty="0"/>
              <a:t>	lage prijzen, ondiep assortiment, weinig 	service</a:t>
            </a:r>
          </a:p>
          <a:p>
            <a:pPr marL="0" indent="0">
              <a:buNone/>
            </a:pPr>
            <a:r>
              <a:rPr lang="nl-NL" dirty="0"/>
              <a:t>servicedistributie:</a:t>
            </a:r>
          </a:p>
          <a:p>
            <a:pPr marL="0" indent="0">
              <a:buNone/>
            </a:pPr>
            <a:r>
              <a:rPr lang="nl-NL" dirty="0"/>
              <a:t>	hogere prijzen, diep assortiment, kwaliteit, 	service</a:t>
            </a:r>
          </a:p>
        </p:txBody>
      </p:sp>
    </p:spTree>
    <p:extLst>
      <p:ext uri="{BB962C8B-B14F-4D97-AF65-F5344CB8AC3E}">
        <p14:creationId xmlns:p14="http://schemas.microsoft.com/office/powerpoint/2010/main" val="2629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13.4 Duw- of trekdistributie?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196752"/>
            <a:ext cx="7643192" cy="4929411"/>
          </a:xfrm>
        </p:spPr>
        <p:txBody>
          <a:bodyPr>
            <a:normAutofit/>
          </a:bodyPr>
          <a:lstStyle/>
          <a:p>
            <a:r>
              <a:rPr lang="nl-NL" dirty="0"/>
              <a:t>Trekdistributie (pull)</a:t>
            </a:r>
          </a:p>
          <a:p>
            <a:pPr marL="0" indent="0">
              <a:buNone/>
            </a:pPr>
            <a:r>
              <a:rPr lang="nl-NL" dirty="0"/>
              <a:t>	communicatie gericht op eindgebruikers</a:t>
            </a:r>
          </a:p>
          <a:p>
            <a:pPr marL="0" indent="0">
              <a:buNone/>
            </a:pPr>
            <a:r>
              <a:rPr lang="nl-NL" dirty="0"/>
              <a:t>	zodat die in de winkel naar het product 	vragen</a:t>
            </a:r>
          </a:p>
          <a:p>
            <a:r>
              <a:rPr lang="nl-NL" dirty="0"/>
              <a:t>Duwdistributie (push)</a:t>
            </a:r>
          </a:p>
          <a:p>
            <a:pPr marL="0" indent="0">
              <a:buNone/>
            </a:pPr>
            <a:r>
              <a:rPr lang="nl-NL" dirty="0"/>
              <a:t>	communicatie gericht op detaillisten</a:t>
            </a:r>
          </a:p>
          <a:p>
            <a:pPr marL="0" indent="0">
              <a:buNone/>
            </a:pPr>
            <a:r>
              <a:rPr lang="nl-NL" dirty="0"/>
              <a:t>	aantrekkelijk maken om product in 	assortiment te nemen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selling</a:t>
            </a:r>
            <a:r>
              <a:rPr lang="nl-NL" dirty="0"/>
              <a:t> in, </a:t>
            </a:r>
            <a:r>
              <a:rPr lang="nl-NL" dirty="0" err="1"/>
              <a:t>selling</a:t>
            </a:r>
            <a:r>
              <a:rPr lang="nl-NL" dirty="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34948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13.4 Push en Pull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b="1" dirty="0" smtClean="0">
                <a:solidFill>
                  <a:srgbClr val="1D266B"/>
                </a:solidFill>
              </a:rPr>
              <a:t>Push </a:t>
            </a:r>
            <a:r>
              <a:rPr lang="nl-NL" b="1" dirty="0">
                <a:solidFill>
                  <a:srgbClr val="1D266B"/>
                </a:solidFill>
              </a:rPr>
              <a:t>strategie </a:t>
            </a:r>
            <a:r>
              <a:rPr lang="nl-NL" dirty="0">
                <a:solidFill>
                  <a:srgbClr val="1D266B"/>
                </a:solidFill>
              </a:rPr>
              <a:t>is gericht op de verkoper:</a:t>
            </a:r>
          </a:p>
          <a:p>
            <a:r>
              <a:rPr lang="nl-NL" dirty="0">
                <a:solidFill>
                  <a:srgbClr val="1D266B"/>
                </a:solidFill>
              </a:rPr>
              <a:t>De producent probeert door middel van kortingen, bonussen, promotiematerialen etc. zijn product in het assortiment van de verkoper op te laten nemen. </a:t>
            </a:r>
          </a:p>
          <a:p>
            <a:r>
              <a:rPr lang="nl-NL" dirty="0">
                <a:solidFill>
                  <a:srgbClr val="1D266B"/>
                </a:solidFill>
              </a:rPr>
              <a:t>Vooral bij selectieve en exclusieve distributie.</a:t>
            </a:r>
          </a:p>
          <a:p>
            <a:endParaRPr lang="nl-NL" dirty="0">
              <a:solidFill>
                <a:srgbClr val="1D266B"/>
              </a:solidFill>
            </a:endParaRPr>
          </a:p>
          <a:p>
            <a:endParaRPr lang="nl-NL" dirty="0">
              <a:solidFill>
                <a:srgbClr val="1D266B"/>
              </a:solidFill>
            </a:endParaRPr>
          </a:p>
          <a:p>
            <a:endParaRPr lang="nl-NL" dirty="0">
              <a:solidFill>
                <a:srgbClr val="1D266B"/>
              </a:solidFill>
            </a:endParaRPr>
          </a:p>
          <a:p>
            <a:endParaRPr lang="nl-NL" b="1" dirty="0">
              <a:solidFill>
                <a:srgbClr val="1D266B"/>
              </a:solidFill>
            </a:endParaRPr>
          </a:p>
          <a:p>
            <a:endParaRPr lang="nl-NL" b="1" dirty="0">
              <a:solidFill>
                <a:srgbClr val="1D266B"/>
              </a:solidFill>
            </a:endParaRPr>
          </a:p>
          <a:p>
            <a:endParaRPr lang="nl-NL" b="1" dirty="0">
              <a:solidFill>
                <a:srgbClr val="1D266B"/>
              </a:solidFill>
            </a:endParaRPr>
          </a:p>
          <a:p>
            <a:endParaRPr lang="nl-NL" b="1" dirty="0">
              <a:solidFill>
                <a:srgbClr val="1D266B"/>
              </a:solidFill>
            </a:endParaRPr>
          </a:p>
          <a:p>
            <a:r>
              <a:rPr lang="nl-NL" b="1" dirty="0">
                <a:solidFill>
                  <a:srgbClr val="1D266B"/>
                </a:solidFill>
              </a:rPr>
              <a:t>Pull strategie </a:t>
            </a:r>
            <a:r>
              <a:rPr lang="nl-NL" dirty="0">
                <a:solidFill>
                  <a:srgbClr val="1D266B"/>
                </a:solidFill>
              </a:rPr>
              <a:t>is gericht op de koper:</a:t>
            </a:r>
          </a:p>
          <a:p>
            <a:r>
              <a:rPr lang="nl-NL" dirty="0">
                <a:solidFill>
                  <a:srgbClr val="1D266B"/>
                </a:solidFill>
              </a:rPr>
              <a:t>De producent probeert door middel van allerlei reclame-uitingen voorkeur voor zijn merk/product op te bouwen bij de klant.</a:t>
            </a:r>
          </a:p>
          <a:p>
            <a:r>
              <a:rPr lang="nl-NL" dirty="0">
                <a:solidFill>
                  <a:srgbClr val="1D266B"/>
                </a:solidFill>
              </a:rPr>
              <a:t>Vooral bij intensieve distributie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56" y="2780928"/>
            <a:ext cx="30099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13.4 Push en Pull</a:t>
            </a:r>
            <a:endParaRPr lang="nl-N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6863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6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gemene powerpoint Sterk Mer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</Template>
  <TotalTime>143</TotalTime>
  <Words>166</Words>
  <Application>Microsoft Office PowerPoint</Application>
  <PresentationFormat>Diavoorstelling (4:3)</PresentationFormat>
  <Paragraphs>58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MS Reference Serif</vt:lpstr>
      <vt:lpstr>Wingdings</vt:lpstr>
      <vt:lpstr>Algemene powerpoint Sterk Merk</vt:lpstr>
      <vt:lpstr>PowerPoint-presentatie</vt:lpstr>
      <vt:lpstr>13.1 Distributiemix</vt:lpstr>
      <vt:lpstr>13.2  Distributiekanaal</vt:lpstr>
      <vt:lpstr>13.2 Distributie-intensiteit</vt:lpstr>
      <vt:lpstr>13.3 Winkelformules</vt:lpstr>
      <vt:lpstr>13.4 Duw- of trekdistributie? </vt:lpstr>
      <vt:lpstr>13.4 Push en Pull</vt:lpstr>
      <vt:lpstr>13.4 Push en Pull</vt:lpstr>
    </vt:vector>
  </TitlesOfParts>
  <Company>BimMedia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Basisboek marketing</dc:title>
  <dc:creator>plpot</dc:creator>
  <cp:lastModifiedBy>Robbert Groenendaal</cp:lastModifiedBy>
  <cp:revision>9</cp:revision>
  <cp:lastPrinted>2004-09-08T08:44:01Z</cp:lastPrinted>
  <dcterms:created xsi:type="dcterms:W3CDTF">2014-09-02T15:18:48Z</dcterms:created>
  <dcterms:modified xsi:type="dcterms:W3CDTF">2015-08-29T20:19:35Z</dcterms:modified>
</cp:coreProperties>
</file>